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32"/>
  </p:notesMasterIdLst>
  <p:handoutMasterIdLst>
    <p:handoutMasterId r:id="rId33"/>
  </p:handoutMasterIdLst>
  <p:sldIdLst>
    <p:sldId id="318" r:id="rId4"/>
    <p:sldId id="274" r:id="rId5"/>
    <p:sldId id="271" r:id="rId6"/>
    <p:sldId id="320" r:id="rId7"/>
    <p:sldId id="345" r:id="rId8"/>
    <p:sldId id="346" r:id="rId9"/>
    <p:sldId id="332" r:id="rId10"/>
    <p:sldId id="331" r:id="rId11"/>
    <p:sldId id="322" r:id="rId12"/>
    <p:sldId id="325" r:id="rId13"/>
    <p:sldId id="326" r:id="rId14"/>
    <p:sldId id="328" r:id="rId15"/>
    <p:sldId id="323" r:id="rId16"/>
    <p:sldId id="277" r:id="rId17"/>
    <p:sldId id="324" r:id="rId18"/>
    <p:sldId id="337" r:id="rId19"/>
    <p:sldId id="338" r:id="rId20"/>
    <p:sldId id="343" r:id="rId21"/>
    <p:sldId id="344" r:id="rId22"/>
    <p:sldId id="339" r:id="rId23"/>
    <p:sldId id="327" r:id="rId24"/>
    <p:sldId id="334" r:id="rId25"/>
    <p:sldId id="335" r:id="rId26"/>
    <p:sldId id="336" r:id="rId27"/>
    <p:sldId id="340" r:id="rId28"/>
    <p:sldId id="341" r:id="rId29"/>
    <p:sldId id="342" r:id="rId30"/>
    <p:sldId id="33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A9ACA"/>
    <a:srgbClr val="2F6993"/>
    <a:srgbClr val="1079C0"/>
    <a:srgbClr val="073454"/>
    <a:srgbClr val="214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00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138" y="234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commentAuthors" Target="comment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284D2B-8275-034E-BEC4-1A403AB6C6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C074F4-BDF8-714E-800A-FE654378D6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C1658-C75D-CA49-B47E-701DE7701AE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06999E-9D83-804A-A098-BAFD0023D9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3D71F2-6B56-6D45-8434-2C2C7D204B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8057FE-F390-564D-BF50-E346B5F8A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20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tiff>
</file>

<file path=ppt/media/image19.tiff>
</file>

<file path=ppt/media/image2.jp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tiff>
</file>

<file path=ppt/media/image3.jpg>
</file>

<file path=ppt/media/image30.jpe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00583B-D8DD-DB4D-B4CE-53D882DBC8A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00462-69C6-D548-884C-75C74937E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2521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28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6020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678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3" y="1523993"/>
            <a:ext cx="2769493" cy="450808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97FBA5D5-9D26-4145-9A6D-E1B8D15079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993DBB3-83A4-48ED-A030-276D3FA6129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04EBD44-378C-4ED7-A818-05C3DBEE9400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9D33B7-FAEA-4352-9EA8-17DA8710633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DD3A1CC-1999-4F2B-9477-2B2D5FF6BE5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B3D1F40-4DCC-4CB8-A055-86BC7F104D0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9292C63-2447-4D31-B7AA-770A911B0F6D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6DA6094-5954-4FAD-AF32-184A1FAD81B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7C7114-8C9E-48DD-8146-64981AFC10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351F7EC-FADE-48DE-98C8-988120E44352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918B9AF-99B8-4E36-980C-9A098120F27B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7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85BBC227-AF4F-4A86-8578-E4ED64CD1957}"/>
              </a:ext>
            </a:extLst>
          </p:cNvPr>
          <p:cNvGrpSpPr/>
          <p:nvPr userDrawn="1"/>
        </p:nvGrpSpPr>
        <p:grpSpPr>
          <a:xfrm>
            <a:off x="8908663" y="1442569"/>
            <a:ext cx="2607090" cy="4865936"/>
            <a:chOff x="3501573" y="3178068"/>
            <a:chExt cx="1340594" cy="273784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75DA36E-DC6D-4420-8B91-D6BEC1BF25A4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C33EBDE-2F8C-4AD2-9A7D-001C344CA9D9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014FD0E-92B3-4762-8272-5D637A10AE3D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696C806-CE75-40EE-95C9-74ECEFA302A5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3200AA0-359B-491A-BC96-83532301F9FD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0607C34-9BB1-4319-8C5C-A85A2060C081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72D2-6D45-44EC-BD11-8A4BE0307902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0FA399A-BC28-4D32-A78A-FC8261C5E8D7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C326BD3C-38F7-43C5-B35E-1713A79B33FA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F5678D1-55F9-46E9-AFA9-40C9D18F004A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FE5E5DBE-1E61-4D5D-A617-4CCA9F21FBDD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C2924DE-DF35-4A81-AF44-7B792090892B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75736" y="2152874"/>
            <a:ext cx="2168682" cy="350124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8726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75475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7512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61B3885-1448-4392-B14C-921FDF071E80}"/>
              </a:ext>
            </a:extLst>
          </p:cNvPr>
          <p:cNvSpPr/>
          <p:nvPr userDrawn="1"/>
        </p:nvSpPr>
        <p:spPr>
          <a:xfrm>
            <a:off x="651165" y="618259"/>
            <a:ext cx="10889672" cy="49876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3272A90-4CB3-400C-BC02-EE05C73C622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2"/>
            <a:ext cx="7190531" cy="6857999"/>
          </a:xfrm>
          <a:custGeom>
            <a:avLst/>
            <a:gdLst>
              <a:gd name="connsiteX0" fmla="*/ 0 w 7190531"/>
              <a:gd name="connsiteY0" fmla="*/ 0 h 6857999"/>
              <a:gd name="connsiteX1" fmla="*/ 6164429 w 7190531"/>
              <a:gd name="connsiteY1" fmla="*/ 0 h 6857999"/>
              <a:gd name="connsiteX2" fmla="*/ 6476156 w 7190531"/>
              <a:gd name="connsiteY2" fmla="*/ 311727 h 6857999"/>
              <a:gd name="connsiteX3" fmla="*/ 6227252 w 7190531"/>
              <a:gd name="connsiteY3" fmla="*/ 617122 h 6857999"/>
              <a:gd name="connsiteX4" fmla="*/ 6164430 w 7190531"/>
              <a:gd name="connsiteY4" fmla="*/ 623455 h 6857999"/>
              <a:gd name="connsiteX5" fmla="*/ 6878804 w 7190531"/>
              <a:gd name="connsiteY5" fmla="*/ 623455 h 6857999"/>
              <a:gd name="connsiteX6" fmla="*/ 7190531 w 7190531"/>
              <a:gd name="connsiteY6" fmla="*/ 935182 h 6857999"/>
              <a:gd name="connsiteX7" fmla="*/ 6878804 w 7190531"/>
              <a:gd name="connsiteY7" fmla="*/ 1246909 h 6857999"/>
              <a:gd name="connsiteX8" fmla="*/ 6489146 w 7190531"/>
              <a:gd name="connsiteY8" fmla="*/ 1246909 h 6857999"/>
              <a:gd name="connsiteX9" fmla="*/ 6551968 w 7190531"/>
              <a:gd name="connsiteY9" fmla="*/ 1253242 h 6857999"/>
              <a:gd name="connsiteX10" fmla="*/ 6800872 w 7190531"/>
              <a:gd name="connsiteY10" fmla="*/ 1558637 h 6857999"/>
              <a:gd name="connsiteX11" fmla="*/ 6489145 w 7190531"/>
              <a:gd name="connsiteY11" fmla="*/ 1870364 h 6857999"/>
              <a:gd name="connsiteX12" fmla="*/ 5988154 w 7190531"/>
              <a:gd name="connsiteY12" fmla="*/ 1870364 h 6857999"/>
              <a:gd name="connsiteX13" fmla="*/ 6050977 w 7190531"/>
              <a:gd name="connsiteY13" fmla="*/ 1876697 h 6857999"/>
              <a:gd name="connsiteX14" fmla="*/ 6299881 w 7190531"/>
              <a:gd name="connsiteY14" fmla="*/ 2182091 h 6857999"/>
              <a:gd name="connsiteX15" fmla="*/ 5988153 w 7190531"/>
              <a:gd name="connsiteY15" fmla="*/ 2493818 h 6857999"/>
              <a:gd name="connsiteX16" fmla="*/ 6776748 w 7190531"/>
              <a:gd name="connsiteY16" fmla="*/ 2493818 h 6857999"/>
              <a:gd name="connsiteX17" fmla="*/ 7088475 w 7190531"/>
              <a:gd name="connsiteY17" fmla="*/ 2805545 h 6857999"/>
              <a:gd name="connsiteX18" fmla="*/ 6776748 w 7190531"/>
              <a:gd name="connsiteY18" fmla="*/ 3117272 h 6857999"/>
              <a:gd name="connsiteX19" fmla="*/ 4995449 w 7190531"/>
              <a:gd name="connsiteY19" fmla="*/ 3117272 h 6857999"/>
              <a:gd name="connsiteX20" fmla="*/ 5307176 w 7190531"/>
              <a:gd name="connsiteY20" fmla="*/ 3428999 h 6857999"/>
              <a:gd name="connsiteX21" fmla="*/ 4995449 w 7190531"/>
              <a:gd name="connsiteY21" fmla="*/ 3740726 h 6857999"/>
              <a:gd name="connsiteX22" fmla="*/ 5997428 w 7190531"/>
              <a:gd name="connsiteY22" fmla="*/ 3740726 h 6857999"/>
              <a:gd name="connsiteX23" fmla="*/ 6309155 w 7190531"/>
              <a:gd name="connsiteY23" fmla="*/ 4052454 h 6857999"/>
              <a:gd name="connsiteX24" fmla="*/ 5997428 w 7190531"/>
              <a:gd name="connsiteY24" fmla="*/ 4364181 h 6857999"/>
              <a:gd name="connsiteX25" fmla="*/ 6405641 w 7190531"/>
              <a:gd name="connsiteY25" fmla="*/ 4364181 h 6857999"/>
              <a:gd name="connsiteX26" fmla="*/ 6717369 w 7190531"/>
              <a:gd name="connsiteY26" fmla="*/ 4675908 h 6857999"/>
              <a:gd name="connsiteX27" fmla="*/ 6405641 w 7190531"/>
              <a:gd name="connsiteY27" fmla="*/ 4987636 h 6857999"/>
              <a:gd name="connsiteX28" fmla="*/ 5719098 w 7190531"/>
              <a:gd name="connsiteY28" fmla="*/ 4987636 h 6857999"/>
              <a:gd name="connsiteX29" fmla="*/ 6030826 w 7190531"/>
              <a:gd name="connsiteY29" fmla="*/ 5299363 h 6857999"/>
              <a:gd name="connsiteX30" fmla="*/ 5719098 w 7190531"/>
              <a:gd name="connsiteY30" fmla="*/ 5611090 h 6857999"/>
              <a:gd name="connsiteX31" fmla="*/ 4939779 w 7190531"/>
              <a:gd name="connsiteY31" fmla="*/ 5611090 h 6857999"/>
              <a:gd name="connsiteX32" fmla="*/ 5251506 w 7190531"/>
              <a:gd name="connsiteY32" fmla="*/ 5922817 h 6857999"/>
              <a:gd name="connsiteX33" fmla="*/ 4939779 w 7190531"/>
              <a:gd name="connsiteY33" fmla="*/ 6234545 h 6857999"/>
              <a:gd name="connsiteX34" fmla="*/ 5988147 w 7190531"/>
              <a:gd name="connsiteY34" fmla="*/ 6234545 h 6857999"/>
              <a:gd name="connsiteX35" fmla="*/ 6299874 w 7190531"/>
              <a:gd name="connsiteY35" fmla="*/ 6546272 h 6857999"/>
              <a:gd name="connsiteX36" fmla="*/ 5988147 w 7190531"/>
              <a:gd name="connsiteY36" fmla="*/ 6857999 h 6857999"/>
              <a:gd name="connsiteX37" fmla="*/ 0 w 7190531"/>
              <a:gd name="connsiteY3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190531" h="6857999">
                <a:moveTo>
                  <a:pt x="0" y="0"/>
                </a:moveTo>
                <a:lnTo>
                  <a:pt x="6164429" y="0"/>
                </a:lnTo>
                <a:cubicBezTo>
                  <a:pt x="6336591" y="0"/>
                  <a:pt x="6476156" y="139565"/>
                  <a:pt x="6476156" y="311727"/>
                </a:cubicBezTo>
                <a:cubicBezTo>
                  <a:pt x="6476156" y="462369"/>
                  <a:pt x="6369301" y="588054"/>
                  <a:pt x="6227252" y="617122"/>
                </a:cubicBezTo>
                <a:lnTo>
                  <a:pt x="6164430" y="623455"/>
                </a:lnTo>
                <a:lnTo>
                  <a:pt x="6878804" y="623455"/>
                </a:lnTo>
                <a:cubicBezTo>
                  <a:pt x="7050966" y="623455"/>
                  <a:pt x="7190531" y="763020"/>
                  <a:pt x="7190531" y="935182"/>
                </a:cubicBezTo>
                <a:cubicBezTo>
                  <a:pt x="7190531" y="1107344"/>
                  <a:pt x="7050966" y="1246909"/>
                  <a:pt x="6878804" y="1246909"/>
                </a:cubicBezTo>
                <a:lnTo>
                  <a:pt x="6489146" y="1246909"/>
                </a:lnTo>
                <a:lnTo>
                  <a:pt x="6551968" y="1253242"/>
                </a:lnTo>
                <a:cubicBezTo>
                  <a:pt x="6694017" y="1282309"/>
                  <a:pt x="6800872" y="1407995"/>
                  <a:pt x="6800872" y="1558637"/>
                </a:cubicBezTo>
                <a:cubicBezTo>
                  <a:pt x="6800872" y="1730799"/>
                  <a:pt x="6661307" y="1870364"/>
                  <a:pt x="6489145" y="1870364"/>
                </a:cubicBezTo>
                <a:lnTo>
                  <a:pt x="5988154" y="1870364"/>
                </a:lnTo>
                <a:lnTo>
                  <a:pt x="6050977" y="1876697"/>
                </a:lnTo>
                <a:cubicBezTo>
                  <a:pt x="6193026" y="1905764"/>
                  <a:pt x="6299881" y="2031449"/>
                  <a:pt x="6299881" y="2182091"/>
                </a:cubicBezTo>
                <a:cubicBezTo>
                  <a:pt x="6299881" y="2354253"/>
                  <a:pt x="6160315" y="2493818"/>
                  <a:pt x="5988153" y="2493818"/>
                </a:cubicBezTo>
                <a:lnTo>
                  <a:pt x="6776748" y="2493818"/>
                </a:lnTo>
                <a:cubicBezTo>
                  <a:pt x="6948910" y="2493818"/>
                  <a:pt x="7088475" y="2633383"/>
                  <a:pt x="7088475" y="2805545"/>
                </a:cubicBezTo>
                <a:cubicBezTo>
                  <a:pt x="7088475" y="2977707"/>
                  <a:pt x="6948910" y="3117272"/>
                  <a:pt x="6776748" y="3117272"/>
                </a:cubicBezTo>
                <a:lnTo>
                  <a:pt x="4995449" y="3117272"/>
                </a:lnTo>
                <a:cubicBezTo>
                  <a:pt x="5167611" y="3117272"/>
                  <a:pt x="5307176" y="3256837"/>
                  <a:pt x="5307176" y="3428999"/>
                </a:cubicBezTo>
                <a:cubicBezTo>
                  <a:pt x="5307176" y="3601161"/>
                  <a:pt x="5167611" y="3740726"/>
                  <a:pt x="4995449" y="3740726"/>
                </a:cubicBezTo>
                <a:lnTo>
                  <a:pt x="5997428" y="3740726"/>
                </a:lnTo>
                <a:cubicBezTo>
                  <a:pt x="6169590" y="3740726"/>
                  <a:pt x="6309155" y="3880292"/>
                  <a:pt x="6309155" y="4052454"/>
                </a:cubicBezTo>
                <a:cubicBezTo>
                  <a:pt x="6309155" y="4224616"/>
                  <a:pt x="6169590" y="4364181"/>
                  <a:pt x="5997428" y="4364181"/>
                </a:cubicBezTo>
                <a:lnTo>
                  <a:pt x="6405641" y="4364181"/>
                </a:lnTo>
                <a:cubicBezTo>
                  <a:pt x="6577803" y="4364181"/>
                  <a:pt x="6717369" y="4503746"/>
                  <a:pt x="6717369" y="4675908"/>
                </a:cubicBezTo>
                <a:cubicBezTo>
                  <a:pt x="6717369" y="4848070"/>
                  <a:pt x="6577803" y="4987636"/>
                  <a:pt x="6405641" y="4987636"/>
                </a:cubicBezTo>
                <a:lnTo>
                  <a:pt x="5719098" y="4987636"/>
                </a:lnTo>
                <a:cubicBezTo>
                  <a:pt x="5891260" y="4987636"/>
                  <a:pt x="6030826" y="5127201"/>
                  <a:pt x="6030826" y="5299363"/>
                </a:cubicBezTo>
                <a:cubicBezTo>
                  <a:pt x="6030826" y="5471525"/>
                  <a:pt x="5891260" y="5611090"/>
                  <a:pt x="5719098" y="5611090"/>
                </a:cubicBezTo>
                <a:lnTo>
                  <a:pt x="4939779" y="5611090"/>
                </a:lnTo>
                <a:cubicBezTo>
                  <a:pt x="5111941" y="5611090"/>
                  <a:pt x="5251506" y="5750655"/>
                  <a:pt x="5251506" y="5922817"/>
                </a:cubicBezTo>
                <a:cubicBezTo>
                  <a:pt x="5251506" y="6094979"/>
                  <a:pt x="5111941" y="6234545"/>
                  <a:pt x="4939779" y="6234545"/>
                </a:cubicBezTo>
                <a:lnTo>
                  <a:pt x="5988147" y="6234545"/>
                </a:lnTo>
                <a:cubicBezTo>
                  <a:pt x="6160309" y="6234545"/>
                  <a:pt x="6299874" y="6374110"/>
                  <a:pt x="6299874" y="6546272"/>
                </a:cubicBezTo>
                <a:cubicBezTo>
                  <a:pt x="6299874" y="6718434"/>
                  <a:pt x="6160309" y="6857999"/>
                  <a:pt x="5988147" y="6857999"/>
                </a:cubicBez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2646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81999" y="1531249"/>
            <a:ext cx="3200400" cy="457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E4681DE-5BAF-4822-8702-F6863C3B7855}"/>
              </a:ext>
            </a:extLst>
          </p:cNvPr>
          <p:cNvSpPr/>
          <p:nvPr userDrawn="1"/>
        </p:nvSpPr>
        <p:spPr>
          <a:xfrm>
            <a:off x="4694736" y="1531249"/>
            <a:ext cx="32004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57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04825" y="1332216"/>
            <a:ext cx="11182350" cy="357315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61753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468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50EDDC6-EAE8-47F8-99EA-830DDBDA08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A8B2CB-ECBC-45C7-B5F2-8FAF569891F2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980589-E603-4F36-BDDB-87099F2F4A8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A82518-4BE1-4964-8186-30C1EDFB20C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2DD2AD-F0D8-4638-AF3F-93DE47FCBC2D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B676EE-2A24-469D-851F-9123B94D32D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93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2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405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805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65" r:id="rId11"/>
    <p:sldLayoutId id="2147483669" r:id="rId12"/>
    <p:sldLayoutId id="2147483677" r:id="rId13"/>
    <p:sldLayoutId id="2147483679" r:id="rId14"/>
    <p:sldLayoutId id="2147483680" r:id="rId15"/>
    <p:sldLayoutId id="2147483682" r:id="rId16"/>
    <p:sldLayoutId id="2147483683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icalls.com/tunel-in-black-and-white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47AD865-09C0-465C-920B-8B5CBD771BA4}"/>
              </a:ext>
            </a:extLst>
          </p:cNvPr>
          <p:cNvSpPr/>
          <p:nvPr/>
        </p:nvSpPr>
        <p:spPr>
          <a:xfrm>
            <a:off x="1277279" y="3603315"/>
            <a:ext cx="7924440" cy="955870"/>
          </a:xfrm>
          <a:custGeom>
            <a:avLst/>
            <a:gdLst>
              <a:gd name="connsiteX0" fmla="*/ 0 w 8665700"/>
              <a:gd name="connsiteY0" fmla="*/ 477934 h 955870"/>
              <a:gd name="connsiteX1" fmla="*/ 0 w 8665700"/>
              <a:gd name="connsiteY1" fmla="*/ 477935 h 955870"/>
              <a:gd name="connsiteX2" fmla="*/ 0 w 8665700"/>
              <a:gd name="connsiteY2" fmla="*/ 477935 h 955870"/>
              <a:gd name="connsiteX3" fmla="*/ 484260 w 8665700"/>
              <a:gd name="connsiteY3" fmla="*/ 146075 h 955870"/>
              <a:gd name="connsiteX4" fmla="*/ 152401 w 8665700"/>
              <a:gd name="connsiteY4" fmla="*/ 477934 h 955870"/>
              <a:gd name="connsiteX5" fmla="*/ 484260 w 8665700"/>
              <a:gd name="connsiteY5" fmla="*/ 809793 h 955870"/>
              <a:gd name="connsiteX6" fmla="*/ 7417942 w 8665700"/>
              <a:gd name="connsiteY6" fmla="*/ 809793 h 955870"/>
              <a:gd name="connsiteX7" fmla="*/ 7749801 w 8665700"/>
              <a:gd name="connsiteY7" fmla="*/ 477934 h 955870"/>
              <a:gd name="connsiteX8" fmla="*/ 7417942 w 8665700"/>
              <a:gd name="connsiteY8" fmla="*/ 146075 h 955870"/>
              <a:gd name="connsiteX9" fmla="*/ 477935 w 8665700"/>
              <a:gd name="connsiteY9" fmla="*/ 0 h 955870"/>
              <a:gd name="connsiteX10" fmla="*/ 8187765 w 8665700"/>
              <a:gd name="connsiteY10" fmla="*/ 0 h 955870"/>
              <a:gd name="connsiteX11" fmla="*/ 8665700 w 8665700"/>
              <a:gd name="connsiteY11" fmla="*/ 477935 h 955870"/>
              <a:gd name="connsiteX12" fmla="*/ 8665699 w 8665700"/>
              <a:gd name="connsiteY12" fmla="*/ 477935 h 955870"/>
              <a:gd name="connsiteX13" fmla="*/ 8187764 w 8665700"/>
              <a:gd name="connsiteY13" fmla="*/ 955870 h 955870"/>
              <a:gd name="connsiteX14" fmla="*/ 477935 w 8665700"/>
              <a:gd name="connsiteY14" fmla="*/ 955869 h 955870"/>
              <a:gd name="connsiteX15" fmla="*/ 9710 w 8665700"/>
              <a:gd name="connsiteY15" fmla="*/ 574255 h 955870"/>
              <a:gd name="connsiteX16" fmla="*/ 0 w 8665700"/>
              <a:gd name="connsiteY16" fmla="*/ 477935 h 955870"/>
              <a:gd name="connsiteX17" fmla="*/ 9710 w 8665700"/>
              <a:gd name="connsiteY17" fmla="*/ 381615 h 955870"/>
              <a:gd name="connsiteX18" fmla="*/ 477935 w 8665700"/>
              <a:gd name="connsiteY18" fmla="*/ 0 h 955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665700" h="955870">
                <a:moveTo>
                  <a:pt x="0" y="477934"/>
                </a:moveTo>
                <a:lnTo>
                  <a:pt x="0" y="477935"/>
                </a:lnTo>
                <a:lnTo>
                  <a:pt x="0" y="477935"/>
                </a:lnTo>
                <a:close/>
                <a:moveTo>
                  <a:pt x="484260" y="146075"/>
                </a:moveTo>
                <a:cubicBezTo>
                  <a:pt x="300979" y="146075"/>
                  <a:pt x="152401" y="294653"/>
                  <a:pt x="152401" y="477934"/>
                </a:cubicBezTo>
                <a:cubicBezTo>
                  <a:pt x="152401" y="661215"/>
                  <a:pt x="300979" y="809793"/>
                  <a:pt x="484260" y="809793"/>
                </a:cubicBezTo>
                <a:lnTo>
                  <a:pt x="7417942" y="809793"/>
                </a:lnTo>
                <a:cubicBezTo>
                  <a:pt x="7601223" y="809793"/>
                  <a:pt x="7749801" y="661215"/>
                  <a:pt x="7749801" y="477934"/>
                </a:cubicBezTo>
                <a:cubicBezTo>
                  <a:pt x="7749801" y="294653"/>
                  <a:pt x="7601223" y="146075"/>
                  <a:pt x="7417942" y="146075"/>
                </a:cubicBezTo>
                <a:close/>
                <a:moveTo>
                  <a:pt x="477935" y="0"/>
                </a:moveTo>
                <a:lnTo>
                  <a:pt x="8187765" y="0"/>
                </a:lnTo>
                <a:cubicBezTo>
                  <a:pt x="8451721" y="0"/>
                  <a:pt x="8665700" y="213979"/>
                  <a:pt x="8665700" y="477935"/>
                </a:cubicBezTo>
                <a:lnTo>
                  <a:pt x="8665699" y="477935"/>
                </a:lnTo>
                <a:cubicBezTo>
                  <a:pt x="8665699" y="741891"/>
                  <a:pt x="8451720" y="955870"/>
                  <a:pt x="8187764" y="955870"/>
                </a:cubicBezTo>
                <a:lnTo>
                  <a:pt x="477935" y="955869"/>
                </a:lnTo>
                <a:cubicBezTo>
                  <a:pt x="246974" y="955869"/>
                  <a:pt x="54276" y="792041"/>
                  <a:pt x="9710" y="574255"/>
                </a:cubicBezTo>
                <a:lnTo>
                  <a:pt x="0" y="477935"/>
                </a:lnTo>
                <a:lnTo>
                  <a:pt x="9710" y="381615"/>
                </a:lnTo>
                <a:cubicBezTo>
                  <a:pt x="54276" y="163828"/>
                  <a:pt x="246974" y="0"/>
                  <a:pt x="4779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alpha val="10000"/>
                </a:schemeClr>
              </a:gs>
              <a:gs pos="44000">
                <a:schemeClr val="accent1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10800000" scaled="1"/>
            <a:tileRect/>
          </a:gradFill>
          <a:ln w="6350">
            <a:solidFill>
              <a:schemeClr val="bg1"/>
            </a:solidFill>
          </a:ln>
          <a:effectLst>
            <a:outerShdw blurRad="50800" dist="25400" dir="10800000" algn="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0DCE396B-56CD-45D7-98D7-106617701172}"/>
              </a:ext>
            </a:extLst>
          </p:cNvPr>
          <p:cNvSpPr/>
          <p:nvPr/>
        </p:nvSpPr>
        <p:spPr>
          <a:xfrm rot="2700000">
            <a:off x="8542045" y="3832013"/>
            <a:ext cx="283417" cy="631394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AAAD01-9F91-4973-BE0D-123A9592116C}"/>
              </a:ext>
            </a:extLst>
          </p:cNvPr>
          <p:cNvSpPr txBox="1"/>
          <p:nvPr/>
        </p:nvSpPr>
        <p:spPr>
          <a:xfrm>
            <a:off x="1727475" y="3850418"/>
            <a:ext cx="61826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App </a:t>
            </a:r>
            <a:r>
              <a:rPr lang="en-US" altLang="ko-KR" sz="2400" b="1" spc="600" dirty="0" err="1">
                <a:solidFill>
                  <a:schemeClr val="bg1"/>
                </a:solidFill>
                <a:cs typeface="Arial" pitchFamily="34" charset="0"/>
              </a:rPr>
              <a:t>quản</a:t>
            </a:r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400" b="1" spc="600" dirty="0" err="1">
                <a:solidFill>
                  <a:schemeClr val="bg1"/>
                </a:solidFill>
                <a:cs typeface="Arial" pitchFamily="34" charset="0"/>
              </a:rPr>
              <a:t>lý</a:t>
            </a:r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400" b="1" spc="600" dirty="0" err="1">
                <a:solidFill>
                  <a:schemeClr val="bg1"/>
                </a:solidFill>
                <a:cs typeface="Arial" pitchFamily="34" charset="0"/>
              </a:rPr>
              <a:t>Công</a:t>
            </a:r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 ty BĐS</a:t>
            </a:r>
            <a:endParaRPr lang="ko-KR" altLang="en-US" sz="2400" spc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547E4F-5C76-4D91-B003-02F9BB5160BF}"/>
              </a:ext>
            </a:extLst>
          </p:cNvPr>
          <p:cNvSpPr txBox="1"/>
          <p:nvPr/>
        </p:nvSpPr>
        <p:spPr>
          <a:xfrm>
            <a:off x="589594" y="308184"/>
            <a:ext cx="6842564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CAPSTONE PROJECT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67C9A1-DB1E-47F5-8D37-AF167391C79D}"/>
              </a:ext>
            </a:extLst>
          </p:cNvPr>
          <p:cNvSpPr txBox="1"/>
          <p:nvPr/>
        </p:nvSpPr>
        <p:spPr>
          <a:xfrm>
            <a:off x="589594" y="2048467"/>
            <a:ext cx="684248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Presentation For EOMP#1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Google Shape;547;p82">
            <a:extLst>
              <a:ext uri="{FF2B5EF4-FFF2-40B4-BE49-F238E27FC236}">
                <a16:creationId xmlns:a16="http://schemas.microsoft.com/office/drawing/2014/main" id="{C6D8C26E-9259-407A-936D-2C181526ACE3}"/>
              </a:ext>
            </a:extLst>
          </p:cNvPr>
          <p:cNvSpPr txBox="1"/>
          <p:nvPr/>
        </p:nvSpPr>
        <p:spPr>
          <a:xfrm>
            <a:off x="154718" y="5838380"/>
            <a:ext cx="3688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Team </a:t>
            </a:r>
            <a:r>
              <a:rPr lang="en-US" sz="1600" b="1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3: Hello World</a:t>
            </a:r>
            <a:endParaRPr sz="1600" b="1" i="0" u="none" strike="noStrike" cap="none" dirty="0">
              <a:solidFill>
                <a:schemeClr val="lt1"/>
              </a:solidFill>
              <a:latin typeface="+mj-lt"/>
              <a:ea typeface="Gill Sans"/>
              <a:cs typeface="Gill Sans"/>
              <a:sym typeface="Gill Sans"/>
            </a:endParaRPr>
          </a:p>
        </p:txBody>
      </p:sp>
      <p:sp>
        <p:nvSpPr>
          <p:cNvPr id="16" name="Google Shape;547;p82">
            <a:extLst>
              <a:ext uri="{FF2B5EF4-FFF2-40B4-BE49-F238E27FC236}">
                <a16:creationId xmlns:a16="http://schemas.microsoft.com/office/drawing/2014/main" id="{E45D03A5-0572-4725-AE28-076029F51197}"/>
              </a:ext>
            </a:extLst>
          </p:cNvPr>
          <p:cNvSpPr txBox="1"/>
          <p:nvPr/>
        </p:nvSpPr>
        <p:spPr>
          <a:xfrm>
            <a:off x="154719" y="6151504"/>
            <a:ext cx="3688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Mentor: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Đặng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Đình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Hòa</a:t>
            </a:r>
            <a:endParaRPr sz="1600" b="1" i="0" u="none" strike="noStrike" cap="none" dirty="0">
              <a:solidFill>
                <a:schemeClr val="lt1"/>
              </a:solidFill>
              <a:latin typeface="+mj-lt"/>
              <a:ea typeface="Gill Sans"/>
              <a:cs typeface="Gill Sans"/>
              <a:sym typeface="Gill Sans"/>
            </a:endParaRPr>
          </a:p>
        </p:txBody>
      </p:sp>
      <p:sp>
        <p:nvSpPr>
          <p:cNvPr id="17" name="Rectangle 22">
            <a:extLst>
              <a:ext uri="{FF2B5EF4-FFF2-40B4-BE49-F238E27FC236}">
                <a16:creationId xmlns:a16="http://schemas.microsoft.com/office/drawing/2014/main" id="{F3BF42D7-BA50-448F-8A32-32E2C22AB22F}"/>
              </a:ext>
            </a:extLst>
          </p:cNvPr>
          <p:cNvSpPr/>
          <p:nvPr/>
        </p:nvSpPr>
        <p:spPr>
          <a:xfrm>
            <a:off x="0" y="5746459"/>
            <a:ext cx="2759978" cy="1111541"/>
          </a:xfrm>
          <a:prstGeom prst="rect">
            <a:avLst/>
          </a:prstGeom>
          <a:solidFill>
            <a:srgbClr val="214E6E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93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Configuration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E11E683C-F914-4F06-A145-3E16D0A5F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807053"/>
              </p:ext>
            </p:extLst>
          </p:nvPr>
        </p:nvGraphicFramePr>
        <p:xfrm>
          <a:off x="900112" y="2333614"/>
          <a:ext cx="10320337" cy="34867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63265">
                  <a:extLst>
                    <a:ext uri="{9D8B030D-6E8A-4147-A177-3AD203B41FA5}">
                      <a16:colId xmlns:a16="http://schemas.microsoft.com/office/drawing/2014/main" val="1982948400"/>
                    </a:ext>
                  </a:extLst>
                </a:gridCol>
                <a:gridCol w="1490724">
                  <a:extLst>
                    <a:ext uri="{9D8B030D-6E8A-4147-A177-3AD203B41FA5}">
                      <a16:colId xmlns:a16="http://schemas.microsoft.com/office/drawing/2014/main" val="281888412"/>
                    </a:ext>
                  </a:extLst>
                </a:gridCol>
                <a:gridCol w="3083174">
                  <a:extLst>
                    <a:ext uri="{9D8B030D-6E8A-4147-A177-3AD203B41FA5}">
                      <a16:colId xmlns:a16="http://schemas.microsoft.com/office/drawing/2014/main" val="3862319271"/>
                    </a:ext>
                  </a:extLst>
                </a:gridCol>
                <a:gridCol w="3083174">
                  <a:extLst>
                    <a:ext uri="{9D8B030D-6E8A-4147-A177-3AD203B41FA5}">
                      <a16:colId xmlns:a16="http://schemas.microsoft.com/office/drawing/2014/main" val="23794899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Category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CIs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Item List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3478930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Document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Requirement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Name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rule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font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size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color,content</a:t>
                      </a:r>
                      <a:r>
                        <a:rPr lang="vi-VN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Revision</a:t>
                      </a:r>
                      <a:r>
                        <a:rPr lang="vi-VN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>
                          <a:effectLst/>
                        </a:rPr>
                        <a:t>In </a:t>
                      </a:r>
                      <a:r>
                        <a:rPr lang="vi-VN" sz="1400" dirty="0" err="1">
                          <a:effectLst/>
                        </a:rPr>
                        <a:t>progress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version</a:t>
                      </a:r>
                      <a:r>
                        <a:rPr lang="vi-VN" sz="1400" dirty="0">
                          <a:effectLst/>
                        </a:rPr>
                        <a:t> (</a:t>
                      </a:r>
                      <a:r>
                        <a:rPr lang="vi-VN" sz="1400" dirty="0" err="1">
                          <a:effectLst/>
                        </a:rPr>
                        <a:t>Ex</a:t>
                      </a:r>
                      <a:r>
                        <a:rPr lang="vi-VN" sz="1400" dirty="0">
                          <a:effectLst/>
                        </a:rPr>
                        <a:t>: ver1.1, ver1.2 …)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Base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line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version</a:t>
                      </a:r>
                      <a:r>
                        <a:rPr lang="vi-VN" sz="1400" dirty="0">
                          <a:effectLst/>
                        </a:rPr>
                        <a:t> (Ex:ver1.0,2.0,3.0…).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491139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Architecture and Design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28123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Implementation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50485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Testing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691348"/>
                  </a:ext>
                </a:extLst>
              </a:tr>
              <a:tr h="3994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Project 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463469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Drawing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Use case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Symbols for drawing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05604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Class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31783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Sequence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55733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Context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078310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Tool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Develop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Visual </a:t>
                      </a:r>
                      <a:r>
                        <a:rPr lang="vi-VN" sz="1400">
                          <a:effectLst/>
                        </a:rPr>
                        <a:t>S</a:t>
                      </a:r>
                      <a:r>
                        <a:rPr lang="en-US" sz="1400">
                          <a:effectLst/>
                        </a:rPr>
                        <a:t>tudio Code</a:t>
                      </a:r>
                      <a:r>
                        <a:rPr lang="vi-VN" sz="1400">
                          <a:effectLst/>
                        </a:rPr>
                        <a:t>, Android Studio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814501"/>
                  </a:ext>
                </a:extLst>
              </a:tr>
              <a:tr h="193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Draw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Draw.io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14198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Create Document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Microsoft Word, Excel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1625681"/>
                  </a:ext>
                </a:extLst>
              </a:tr>
              <a:tr h="1879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Trello</a:t>
                      </a:r>
                      <a:r>
                        <a:rPr lang="vi-VN" sz="1400" dirty="0">
                          <a:effectLst/>
                        </a:rPr>
                        <a:t>, Excel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8699929"/>
                  </a:ext>
                </a:extLst>
              </a:tr>
            </a:tbl>
          </a:graphicData>
        </a:graphic>
      </p:graphicFrame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C4C11BD-EB4E-48B0-843C-25FADAA73178}"/>
              </a:ext>
            </a:extLst>
          </p:cNvPr>
          <p:cNvSpPr/>
          <p:nvPr/>
        </p:nvSpPr>
        <p:spPr>
          <a:xfrm>
            <a:off x="323529" y="1924676"/>
            <a:ext cx="2874505" cy="3366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en-US" sz="1600" b="1" dirty="0">
                <a:solidFill>
                  <a:srgbClr val="0070C0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Configuration Items</a:t>
            </a:r>
            <a:endParaRPr lang="en-US" sz="1400" dirty="0">
              <a:solidFill>
                <a:srgbClr val="0070C0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334177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Configuration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C4C11BD-EB4E-48B0-843C-25FADAA73178}"/>
              </a:ext>
            </a:extLst>
          </p:cNvPr>
          <p:cNvSpPr/>
          <p:nvPr/>
        </p:nvSpPr>
        <p:spPr>
          <a:xfrm>
            <a:off x="323529" y="1924676"/>
            <a:ext cx="2585964" cy="3366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  <a:buClr>
                <a:srgbClr val="0070C0"/>
              </a:buClr>
            </a:pPr>
            <a:r>
              <a:rPr lang="en-US" sz="1600" b="1" dirty="0">
                <a:solidFill>
                  <a:srgbClr val="0070C0"/>
                </a:solidFill>
                <a:latin typeface="+mj-lt"/>
                <a:ea typeface="MS PGothic" panose="020B0600070205080204" pitchFamily="34" charset="-128"/>
                <a:cs typeface="Times New Roman" panose="02020603050405020304" pitchFamily="18" charset="0"/>
              </a:rPr>
              <a:t>2.   </a:t>
            </a:r>
            <a:r>
              <a:rPr lang="en-US" sz="1600" b="1" dirty="0">
                <a:solidFill>
                  <a:srgbClr val="0070C0"/>
                </a:solidFill>
                <a:latin typeface="+mj-lt"/>
              </a:rPr>
              <a:t>Document name</a:t>
            </a:r>
          </a:p>
        </p:txBody>
      </p:sp>
      <p:graphicFrame>
        <p:nvGraphicFramePr>
          <p:cNvPr id="6" name="Bảng 5">
            <a:extLst>
              <a:ext uri="{FF2B5EF4-FFF2-40B4-BE49-F238E27FC236}">
                <a16:creationId xmlns:a16="http://schemas.microsoft.com/office/drawing/2014/main" id="{C3823800-67C0-4080-B534-8C13DC3DE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21111"/>
              </p:ext>
            </p:extLst>
          </p:nvPr>
        </p:nvGraphicFramePr>
        <p:xfrm>
          <a:off x="900113" y="2333614"/>
          <a:ext cx="10167937" cy="14819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6251">
                  <a:extLst>
                    <a:ext uri="{9D8B030D-6E8A-4147-A177-3AD203B41FA5}">
                      <a16:colId xmlns:a16="http://schemas.microsoft.com/office/drawing/2014/main" val="3004310046"/>
                    </a:ext>
                  </a:extLst>
                </a:gridCol>
                <a:gridCol w="4153044">
                  <a:extLst>
                    <a:ext uri="{9D8B030D-6E8A-4147-A177-3AD203B41FA5}">
                      <a16:colId xmlns:a16="http://schemas.microsoft.com/office/drawing/2014/main" val="2757187031"/>
                    </a:ext>
                  </a:extLst>
                </a:gridCol>
                <a:gridCol w="5298642">
                  <a:extLst>
                    <a:ext uri="{9D8B030D-6E8A-4147-A177-3AD203B41FA5}">
                      <a16:colId xmlns:a16="http://schemas.microsoft.com/office/drawing/2014/main" val="15082319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Process Name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Process code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802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Project 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2653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Requirement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8022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Architecture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3577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Detail Design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DD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69435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Implementation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IM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31634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Testing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8648172"/>
                  </a:ext>
                </a:extLst>
              </a:tr>
            </a:tbl>
          </a:graphicData>
        </a:graphic>
      </p:graphicFrame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B608DA27-0BF7-4AAC-BDA2-3BE9BB6820AC}"/>
              </a:ext>
            </a:extLst>
          </p:cNvPr>
          <p:cNvSpPr/>
          <p:nvPr/>
        </p:nvSpPr>
        <p:spPr>
          <a:xfrm>
            <a:off x="900113" y="3984754"/>
            <a:ext cx="6096000" cy="202228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&lt;Name of document&gt; = &lt;Code&gt;_&lt;Name&gt;_&lt;X.X&gt;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“Code” 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is name code of document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“Name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” is the name of document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“X.X” 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is version of documentation: v0.1, v0.2…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11430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 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9144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Ex: Name of configuration management plan document of project: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1371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PM_ConfigurationManagerment_Ver1.0</a:t>
            </a:r>
            <a:endParaRPr lang="en-US" sz="1400" dirty="0">
              <a:effectLst/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7174" name="Picture 6" descr="Kết quả hình ảnh cho configuration document png">
            <a:extLst>
              <a:ext uri="{FF2B5EF4-FFF2-40B4-BE49-F238E27FC236}">
                <a16:creationId xmlns:a16="http://schemas.microsoft.com/office/drawing/2014/main" id="{F7BC7599-8F0F-49CB-8117-FED24A9D1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4123903"/>
            <a:ext cx="219075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52177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Training Plan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8194" name="Picture 2" descr="Kết quả hình ảnh cho React Native logo png">
            <a:extLst>
              <a:ext uri="{FF2B5EF4-FFF2-40B4-BE49-F238E27FC236}">
                <a16:creationId xmlns:a16="http://schemas.microsoft.com/office/drawing/2014/main" id="{C6DA2B67-511F-4DCA-9230-FCE262316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3892" y="2810748"/>
            <a:ext cx="1699872" cy="169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ết quả hình ảnh cho GIS logo png">
            <a:extLst>
              <a:ext uri="{FF2B5EF4-FFF2-40B4-BE49-F238E27FC236}">
                <a16:creationId xmlns:a16="http://schemas.microsoft.com/office/drawing/2014/main" id="{A84DCCEA-AAE6-4F2D-A498-D08E6DDDE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3403" y="1915398"/>
            <a:ext cx="1790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Kết quả hình ảnh cho Incremental Model  logo png">
            <a:extLst>
              <a:ext uri="{FF2B5EF4-FFF2-40B4-BE49-F238E27FC236}">
                <a16:creationId xmlns:a16="http://schemas.microsoft.com/office/drawing/2014/main" id="{8ED3EB8D-F1BF-4A73-AE08-AA22B71D3E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1"/>
          <a:stretch/>
        </p:blipFill>
        <p:spPr bwMode="auto">
          <a:xfrm>
            <a:off x="9644026" y="4353902"/>
            <a:ext cx="2547974" cy="170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13">
            <a:extLst>
              <a:ext uri="{FF2B5EF4-FFF2-40B4-BE49-F238E27FC236}">
                <a16:creationId xmlns:a16="http://schemas.microsoft.com/office/drawing/2014/main" id="{6E6E003E-5E1F-43E6-B11C-9B9ADDBAD7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550226"/>
              </p:ext>
            </p:extLst>
          </p:nvPr>
        </p:nvGraphicFramePr>
        <p:xfrm>
          <a:off x="804958" y="2210147"/>
          <a:ext cx="6933867" cy="3467589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763774">
                  <a:extLst>
                    <a:ext uri="{9D8B030D-6E8A-4147-A177-3AD203B41FA5}">
                      <a16:colId xmlns:a16="http://schemas.microsoft.com/office/drawing/2014/main" val="1133166508"/>
                    </a:ext>
                  </a:extLst>
                </a:gridCol>
                <a:gridCol w="5170093">
                  <a:extLst>
                    <a:ext uri="{9D8B030D-6E8A-4147-A177-3AD203B41FA5}">
                      <a16:colId xmlns:a16="http://schemas.microsoft.com/office/drawing/2014/main" val="432250228"/>
                    </a:ext>
                  </a:extLst>
                </a:gridCol>
              </a:tblGrid>
              <a:tr h="53752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  <a:cs typeface="Calibri" panose="020F0502020204030204" pitchFamily="34" charset="0"/>
                        </a:rPr>
                        <a:t>Content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1954265243"/>
                  </a:ext>
                </a:extLst>
              </a:tr>
              <a:tr h="476787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Training Content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Incremental Model, React Native, GIS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4246032482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Training Time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Weekly (Tuesday, Thursday, Saturday: 08:00-&gt;12:00)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343543609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Location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Coffee</a:t>
                      </a:r>
                      <a:r>
                        <a:rPr lang="vi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lang="vi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lang="vi-VN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Clock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4239046380"/>
                  </a:ext>
                </a:extLst>
              </a:tr>
              <a:tr h="122760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Participants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Huỳnh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Tuấn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Đạt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Trịnh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Nh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Ph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Nguyễn Anh Minh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Tr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Quang V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Phạm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Quốc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Nhân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1321134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652215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M</a:t>
            </a:r>
            <a:r>
              <a:rPr lang="en-US" altLang="ko-KR" sz="3200" dirty="0" err="1">
                <a:solidFill>
                  <a:schemeClr val="accent1"/>
                </a:solidFill>
                <a:cs typeface="Arial" pitchFamily="34" charset="0"/>
              </a:rPr>
              <a:t>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C3D43641-0827-45AE-BAD5-AF0522C63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648663"/>
              </p:ext>
            </p:extLst>
          </p:nvPr>
        </p:nvGraphicFramePr>
        <p:xfrm>
          <a:off x="1319212" y="2040582"/>
          <a:ext cx="9553576" cy="410118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365647">
                  <a:extLst>
                    <a:ext uri="{9D8B030D-6E8A-4147-A177-3AD203B41FA5}">
                      <a16:colId xmlns:a16="http://schemas.microsoft.com/office/drawing/2014/main" val="244497262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2376678320"/>
                    </a:ext>
                  </a:extLst>
                </a:gridCol>
                <a:gridCol w="1364797">
                  <a:extLst>
                    <a:ext uri="{9D8B030D-6E8A-4147-A177-3AD203B41FA5}">
                      <a16:colId xmlns:a16="http://schemas.microsoft.com/office/drawing/2014/main" val="1885889012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754438887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143568956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3511164811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 gridSpan="5">
                  <a:txBody>
                    <a:bodyPr/>
                    <a:lstStyle/>
                    <a:p>
                      <a:pPr marL="1675765" marR="1671320" algn="ctr">
                        <a:lnSpc>
                          <a:spcPct val="20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Impact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341364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Probability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69240" marR="50800" indent="-201295" algn="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Negligible (1)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Minor (3)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5245" marR="5270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Moderate (5)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Serious (8)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397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Critical (10)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81161055"/>
                  </a:ext>
                </a:extLst>
              </a:tr>
              <a:tr h="556886">
                <a:tc>
                  <a:txBody>
                    <a:bodyPr/>
                    <a:lstStyle/>
                    <a:p>
                      <a:pPr marL="0" marR="6096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Very likely to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occur</a:t>
                      </a:r>
                    </a:p>
                    <a:p>
                      <a:pPr marL="0" marR="6032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(5)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261778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61595" algn="ctr">
                        <a:lnSpc>
                          <a:spcPct val="15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Probably will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occur</a:t>
                      </a:r>
                    </a:p>
                    <a:p>
                      <a:pPr marL="0" marR="6032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(4)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395635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About 50%</a:t>
                      </a:r>
                      <a:r>
                        <a:rPr lang="en-US" sz="1400" spc="-15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chance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of </a:t>
                      </a:r>
                      <a:r>
                        <a:rPr lang="en-US" sz="1400" dirty="0" err="1">
                          <a:effectLst/>
                        </a:rPr>
                        <a:t>occuring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(3)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24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824153"/>
                  </a:ext>
                </a:extLst>
              </a:tr>
              <a:tr h="5438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Unlikely (2)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16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148736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Very unlikely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to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occur</a:t>
                      </a:r>
                      <a:r>
                        <a:rPr lang="en-US" sz="1400" spc="-1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(1)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317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254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8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146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9910457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B0A9A-A9A2-C84B-9612-D637181309E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649" y="1991841"/>
            <a:ext cx="6548701" cy="4322812"/>
          </a:xfrm>
          <a:prstGeom prst="rect">
            <a:avLst/>
          </a:prstGeom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M</a:t>
            </a:r>
            <a:r>
              <a:rPr lang="en-US" altLang="ko-KR" sz="3200" dirty="0" err="1">
                <a:solidFill>
                  <a:schemeClr val="accent1"/>
                </a:solidFill>
                <a:cs typeface="Arial" pitchFamily="34" charset="0"/>
              </a:rPr>
              <a:t>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000714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Testing Process Activity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137522-F123-6440-B3D5-5A42B2F0BB7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903" y="1852369"/>
            <a:ext cx="6448193" cy="46449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718441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Architecture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A4B2E4-AB81-9F45-803F-A28E6649B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343" y="1925400"/>
            <a:ext cx="4238205" cy="4177224"/>
          </a:xfrm>
          <a:prstGeom prst="rect">
            <a:avLst/>
          </a:prstGeom>
        </p:spPr>
      </p:pic>
      <p:pic>
        <p:nvPicPr>
          <p:cNvPr id="1028" name="Picture 4" descr="https://scontent.fsgn4-1.fna.fbcdn.net/v/t1.15752-9/75439506_772432396554375_7634339338263724032_n.jpg?_nc_cat=101&amp;_nc_oc=AQllKkC8v-MVKLWmYIPGxtl-eTYKyLhYBL1_G0v8hjXMLBuLLEvUboV_SH3V6SPpjSQ&amp;_nc_ht=scontent.fsgn4-1.fna&amp;oh=a6fc1a20e87b61a3fa249e75236d2d58&amp;oe=5E41682E">
            <a:extLst>
              <a:ext uri="{FF2B5EF4-FFF2-40B4-BE49-F238E27FC236}">
                <a16:creationId xmlns:a16="http://schemas.microsoft.com/office/drawing/2014/main" id="{20DE849F-C5B7-4547-A8B0-09374309B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452" y="1925399"/>
            <a:ext cx="3023294" cy="4177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8011225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Detail Design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FC3A88-9277-9240-94BC-6030F90C2CF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844" y="1852369"/>
            <a:ext cx="5512311" cy="442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4632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Quality Management - Review Document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Picture 5" descr="C:\Users\Admin\Downloads\Untitled Diagram.jpg">
            <a:extLst>
              <a:ext uri="{FF2B5EF4-FFF2-40B4-BE49-F238E27FC236}">
                <a16:creationId xmlns:a16="http://schemas.microsoft.com/office/drawing/2014/main" id="{E88F987A-E20B-A84A-9E8D-A0A2F5A836B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262" y="2254884"/>
            <a:ext cx="4943475" cy="36708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337416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PROJECT 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Quality Management - Review Code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6" descr="C:\Users\Admin\Downloads\Untitled Diagram (1).jpg">
            <a:extLst>
              <a:ext uri="{FF2B5EF4-FFF2-40B4-BE49-F238E27FC236}">
                <a16:creationId xmlns:a16="http://schemas.microsoft.com/office/drawing/2014/main" id="{762C5939-CF6A-F348-B035-D786107096B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351" y="2270124"/>
            <a:ext cx="5047298" cy="37344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777751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CC4E829-C98C-406A-899E-9DF9815FA231}"/>
              </a:ext>
            </a:extLst>
          </p:cNvPr>
          <p:cNvSpPr/>
          <p:nvPr/>
        </p:nvSpPr>
        <p:spPr>
          <a:xfrm>
            <a:off x="1234136" y="0"/>
            <a:ext cx="466184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91A18A-7559-4485-BC2C-6ACBBA9F87DF}"/>
              </a:ext>
            </a:extLst>
          </p:cNvPr>
          <p:cNvSpPr txBox="1"/>
          <p:nvPr/>
        </p:nvSpPr>
        <p:spPr>
          <a:xfrm>
            <a:off x="7060836" y="993446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Team Introduction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3BD7D-EEC6-41FC-867D-95F2B71346B3}"/>
              </a:ext>
            </a:extLst>
          </p:cNvPr>
          <p:cNvSpPr txBox="1"/>
          <p:nvPr/>
        </p:nvSpPr>
        <p:spPr>
          <a:xfrm>
            <a:off x="6102987" y="858606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9CA3D-1245-4812-BE2C-A17717D31459}"/>
              </a:ext>
            </a:extLst>
          </p:cNvPr>
          <p:cNvSpPr txBox="1"/>
          <p:nvPr/>
        </p:nvSpPr>
        <p:spPr>
          <a:xfrm>
            <a:off x="7053849" y="2016295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Project Plan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27DDE9-FE7C-4B7E-A047-E092B6A88859}"/>
              </a:ext>
            </a:extLst>
          </p:cNvPr>
          <p:cNvSpPr txBox="1"/>
          <p:nvPr/>
        </p:nvSpPr>
        <p:spPr>
          <a:xfrm>
            <a:off x="6096000" y="1881455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5757E4-1723-4073-9FC5-1D351F20A151}"/>
              </a:ext>
            </a:extLst>
          </p:cNvPr>
          <p:cNvSpPr txBox="1"/>
          <p:nvPr/>
        </p:nvSpPr>
        <p:spPr>
          <a:xfrm>
            <a:off x="7060836" y="3173983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Project Process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B9AF74-CA02-49F9-88D7-98D77F70D10F}"/>
              </a:ext>
            </a:extLst>
          </p:cNvPr>
          <p:cNvSpPr txBox="1"/>
          <p:nvPr/>
        </p:nvSpPr>
        <p:spPr>
          <a:xfrm>
            <a:off x="6102987" y="3039143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3DF382-44DD-45C3-9704-34E8893BC3AC}"/>
              </a:ext>
            </a:extLst>
          </p:cNvPr>
          <p:cNvSpPr txBox="1"/>
          <p:nvPr/>
        </p:nvSpPr>
        <p:spPr>
          <a:xfrm>
            <a:off x="7053849" y="4466510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Schedule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11BD74-B8C0-4D62-99FC-2DBC909A434D}"/>
              </a:ext>
            </a:extLst>
          </p:cNvPr>
          <p:cNvSpPr txBox="1"/>
          <p:nvPr/>
        </p:nvSpPr>
        <p:spPr>
          <a:xfrm>
            <a:off x="6096000" y="4331670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2122415" y="1039612"/>
            <a:ext cx="265195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Agenda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7D4542-7053-3842-BCA7-79F13087ABC8}"/>
              </a:ext>
            </a:extLst>
          </p:cNvPr>
          <p:cNvSpPr txBox="1"/>
          <p:nvPr/>
        </p:nvSpPr>
        <p:spPr>
          <a:xfrm>
            <a:off x="7084093" y="5745478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Requirement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0D665D-F261-5E4C-916B-B0DFF5D7D9F2}"/>
              </a:ext>
            </a:extLst>
          </p:cNvPr>
          <p:cNvSpPr txBox="1"/>
          <p:nvPr/>
        </p:nvSpPr>
        <p:spPr>
          <a:xfrm>
            <a:off x="6126244" y="5610638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  <p:bldP spid="10" grpId="0"/>
      <p:bldP spid="13" grpId="0"/>
      <p:bldP spid="14" grpId="0"/>
      <p:bldP spid="17" grpId="0"/>
      <p:bldP spid="18" grpId="0"/>
      <p:bldP spid="16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SCHEDULE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Milestones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18519E-BC0A-6E4B-ABD1-B897063F8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368" y="1852369"/>
            <a:ext cx="8907261" cy="455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33053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613120" y="1267594"/>
            <a:ext cx="1108268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Requirement Management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824490-CD58-AA4B-9E9B-E2B7400D3DF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201" y="1876003"/>
            <a:ext cx="5724525" cy="4438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9760537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613120" y="1267594"/>
            <a:ext cx="1108268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Analysis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1C16D0-A78D-1246-94AA-5A06C44D1EB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375" y="1852369"/>
            <a:ext cx="6909249" cy="4462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2475827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613120" y="1267594"/>
            <a:ext cx="1108268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Specification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768FC9-FAE8-F44E-9467-8612FCC43C9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074" y="1991841"/>
            <a:ext cx="6382106" cy="40127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7933899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613120" y="1267594"/>
            <a:ext cx="1108268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Validation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0A73F2-16E7-4945-8B6B-BB4BADD1277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260" y="1920508"/>
            <a:ext cx="7315479" cy="43941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0675793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554657" y="2413337"/>
            <a:ext cx="1108268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1"/>
                </a:solidFill>
                <a:cs typeface="Arial" pitchFamily="34" charset="0"/>
              </a:rPr>
              <a:t>PRODUCT BACKLOG</a:t>
            </a:r>
            <a:endParaRPr lang="ko-KR" altLang="en-US" sz="60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61518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1CE08C4-4934-ED4F-A4D4-CF457EEF3C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645927"/>
              </p:ext>
            </p:extLst>
          </p:nvPr>
        </p:nvGraphicFramePr>
        <p:xfrm>
          <a:off x="1281272" y="517207"/>
          <a:ext cx="9629456" cy="58235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9384">
                  <a:extLst>
                    <a:ext uri="{9D8B030D-6E8A-4147-A177-3AD203B41FA5}">
                      <a16:colId xmlns:a16="http://schemas.microsoft.com/office/drawing/2014/main" val="182163653"/>
                    </a:ext>
                  </a:extLst>
                </a:gridCol>
                <a:gridCol w="3014174">
                  <a:extLst>
                    <a:ext uri="{9D8B030D-6E8A-4147-A177-3AD203B41FA5}">
                      <a16:colId xmlns:a16="http://schemas.microsoft.com/office/drawing/2014/main" val="3268538637"/>
                    </a:ext>
                  </a:extLst>
                </a:gridCol>
                <a:gridCol w="2851350">
                  <a:extLst>
                    <a:ext uri="{9D8B030D-6E8A-4147-A177-3AD203B41FA5}">
                      <a16:colId xmlns:a16="http://schemas.microsoft.com/office/drawing/2014/main" val="1707535186"/>
                    </a:ext>
                  </a:extLst>
                </a:gridCol>
                <a:gridCol w="1397274">
                  <a:extLst>
                    <a:ext uri="{9D8B030D-6E8A-4147-A177-3AD203B41FA5}">
                      <a16:colId xmlns:a16="http://schemas.microsoft.com/office/drawing/2014/main" val="3794466393"/>
                    </a:ext>
                  </a:extLst>
                </a:gridCol>
                <a:gridCol w="1397274">
                  <a:extLst>
                    <a:ext uri="{9D8B030D-6E8A-4147-A177-3AD203B41FA5}">
                      <a16:colId xmlns:a16="http://schemas.microsoft.com/office/drawing/2014/main" val="1788130787"/>
                    </a:ext>
                  </a:extLst>
                </a:gridCol>
              </a:tblGrid>
              <a:tr h="3613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ID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FUNCTION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FEATURE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PRIORITY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PLATFORM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22130525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rowSpan="22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Quản lý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Đăng nhập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Mobile App</a:t>
                      </a:r>
                      <a:endParaRPr lang="en-US" sz="12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5676716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Đăng xuất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1223118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Tìm kiếm nhân sự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8370993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Xem danh sách nhân sự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81427680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>
                          <a:effectLst/>
                        </a:rPr>
                        <a:t>Tải lên sơ đồ tổ chức</a:t>
                      </a:r>
                      <a:endParaRPr lang="vi-VN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05603432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 dirty="0">
                          <a:effectLst/>
                        </a:rPr>
                        <a:t>Thêm sơ đồ tổ chức</a:t>
                      </a:r>
                      <a:endParaRPr lang="vi-VN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62649387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>
                          <a:effectLst/>
                        </a:rPr>
                        <a:t>Xem sơ đồ tổ chức</a:t>
                      </a:r>
                      <a:endParaRPr lang="vi-VN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30352182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FR.08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Thêm quy định công tác phí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73143024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Xem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quy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định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công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tác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phí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9483854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 dirty="0">
                          <a:effectLst/>
                        </a:rPr>
                        <a:t>Thêm chế độ lương thường</a:t>
                      </a:r>
                      <a:endParaRPr lang="vi-VN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8743245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u="none" strike="noStrike" dirty="0">
                          <a:effectLst/>
                        </a:rPr>
                        <a:t>Xem chế độ lương thường</a:t>
                      </a:r>
                      <a:endParaRPr lang="vi-VN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8632266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Thêm lịch nghỉ lễ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01082235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Xem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lịch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nghỉ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lễ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360008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Thêm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bổ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nhiệm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nhân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sự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95191081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Xem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bổ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nhiệm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nhân</a:t>
                      </a:r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sự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5128529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Thêm hoạt động team building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9508128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Xem hoạt động team building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9223506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Xem thông tin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8732522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Thêm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9374942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Ẩn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Web App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12563719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Sửa tài khoản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Web App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08942558"/>
                  </a:ext>
                </a:extLst>
              </a:tr>
              <a:tr h="24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FR.22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Phân quyền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Web App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67776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979540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1CE08C4-4934-ED4F-A4D4-CF457EEF3C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244172"/>
              </p:ext>
            </p:extLst>
          </p:nvPr>
        </p:nvGraphicFramePr>
        <p:xfrm>
          <a:off x="1281272" y="517207"/>
          <a:ext cx="9661048" cy="573118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72564">
                  <a:extLst>
                    <a:ext uri="{9D8B030D-6E8A-4147-A177-3AD203B41FA5}">
                      <a16:colId xmlns:a16="http://schemas.microsoft.com/office/drawing/2014/main" val="182163653"/>
                    </a:ext>
                  </a:extLst>
                </a:gridCol>
                <a:gridCol w="3024063">
                  <a:extLst>
                    <a:ext uri="{9D8B030D-6E8A-4147-A177-3AD203B41FA5}">
                      <a16:colId xmlns:a16="http://schemas.microsoft.com/office/drawing/2014/main" val="3268538637"/>
                    </a:ext>
                  </a:extLst>
                </a:gridCol>
                <a:gridCol w="2860705">
                  <a:extLst>
                    <a:ext uri="{9D8B030D-6E8A-4147-A177-3AD203B41FA5}">
                      <a16:colId xmlns:a16="http://schemas.microsoft.com/office/drawing/2014/main" val="1707535186"/>
                    </a:ext>
                  </a:extLst>
                </a:gridCol>
                <a:gridCol w="1401858">
                  <a:extLst>
                    <a:ext uri="{9D8B030D-6E8A-4147-A177-3AD203B41FA5}">
                      <a16:colId xmlns:a16="http://schemas.microsoft.com/office/drawing/2014/main" val="3794466393"/>
                    </a:ext>
                  </a:extLst>
                </a:gridCol>
                <a:gridCol w="1401858">
                  <a:extLst>
                    <a:ext uri="{9D8B030D-6E8A-4147-A177-3AD203B41FA5}">
                      <a16:colId xmlns:a16="http://schemas.microsoft.com/office/drawing/2014/main" val="1788130787"/>
                    </a:ext>
                  </a:extLst>
                </a:gridCol>
              </a:tblGrid>
              <a:tr h="38872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ID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FUNCTION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FEATURE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PRIORITY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PLATFORM</a:t>
                      </a:r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22130525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FR.23</a:t>
                      </a:r>
                    </a:p>
                  </a:txBody>
                  <a:tcPr marL="0" marR="0" marT="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5676716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1223118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Thêm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8370993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FR.26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Sửa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81427680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FR.27</a:t>
                      </a: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thống kê, báo cáo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kết quả kinh doanh tuần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05603432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Tải lên kết quả kinh doanh tuần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62649387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kết quả kinh doanh tuần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30352182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so sánh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73143024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FR.31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đồ thị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9483854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FR.32</a:t>
                      </a:r>
                    </a:p>
                  </a:txBody>
                  <a:tcPr marL="0" marR="0" marT="0" marB="0" anchor="ctr"/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Đăng ký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8743245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FR.33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Duyệt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8632266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Hủy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01082235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Định vị vị trí chuyến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360008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FR.36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lịch sử chuyển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95191081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5128529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FR.38</a:t>
                      </a:r>
                    </a:p>
                  </a:txBody>
                  <a:tcPr marL="0" marR="0" marT="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Đăng ký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9508128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lịch sử nghỉ duyệt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9223506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FR.40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Phê duyệt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8732522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FR.41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đơn xin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9374942"/>
                  </a:ext>
                </a:extLst>
              </a:tr>
              <a:tr h="2671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FR.42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Chức năng sinh nhật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Chúc mừng sinh nhật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12563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6945133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2002146-F106-483B-8C4D-E251FF6B1B7F}"/>
              </a:ext>
            </a:extLst>
          </p:cNvPr>
          <p:cNvSpPr/>
          <p:nvPr/>
        </p:nvSpPr>
        <p:spPr>
          <a:xfrm>
            <a:off x="0" y="4584915"/>
            <a:ext cx="12191999" cy="1850554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4827935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795E6C6-E728-4964-884A-D05AE1EA6B1A}"/>
              </a:ext>
            </a:extLst>
          </p:cNvPr>
          <p:cNvGrpSpPr/>
          <p:nvPr/>
        </p:nvGrpSpPr>
        <p:grpSpPr>
          <a:xfrm>
            <a:off x="5652748" y="6509779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4EA634-8988-45C1-85E2-AF0B27F4A83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4C736D-D4E2-4A6E-AA8F-A39527332EED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3568D6C-739E-4E50-A44F-D75A571CD19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A573B1-77EB-4AC0-8EBD-1465AB9FB4E4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20FA3AE-1B39-46DB-BAFE-D2046864A49D}"/>
              </a:ext>
            </a:extLst>
          </p:cNvPr>
          <p:cNvGrpSpPr/>
          <p:nvPr/>
        </p:nvGrpSpPr>
        <p:grpSpPr>
          <a:xfrm>
            <a:off x="5652748" y="4354601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A10EB0C-9DDA-4075-8757-A5A0E29DAF8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A331E6-CA97-412D-8FE9-C2A5CB52D36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FAFF58-7C0C-4719-940D-9F5B7CFFC06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D800E5-985C-4788-AF1F-0565AA8BB2D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032219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D4FDAF-16D9-46EF-AD96-DA507465EE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A825AC-6CDC-4F5A-B949-E3080DE73AE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1225033" y="1741557"/>
            <a:ext cx="332791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LOGO TEAM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7" name="Hình ảnh 6" descr="Untitled-3">
            <a:extLst>
              <a:ext uri="{FF2B5EF4-FFF2-40B4-BE49-F238E27FC236}">
                <a16:creationId xmlns:a16="http://schemas.microsoft.com/office/drawing/2014/main" id="{9D912508-B421-48AD-8700-7D8A589ED61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033" y="2633662"/>
            <a:ext cx="3133725" cy="3076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389CEBF7-2D9C-472F-B566-F42E06CADB7D}"/>
              </a:ext>
            </a:extLst>
          </p:cNvPr>
          <p:cNvSpPr txBox="1"/>
          <p:nvPr/>
        </p:nvSpPr>
        <p:spPr>
          <a:xfrm>
            <a:off x="7001411" y="1741557"/>
            <a:ext cx="450479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STAKEHOLDERS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0B52DEA-884E-4429-8AA4-41E4F5FD93F6}"/>
              </a:ext>
            </a:extLst>
          </p:cNvPr>
          <p:cNvSpPr txBox="1"/>
          <p:nvPr/>
        </p:nvSpPr>
        <p:spPr>
          <a:xfrm>
            <a:off x="2888990" y="519322"/>
            <a:ext cx="661430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1. TEAM INTRODUCTION</a:t>
            </a:r>
            <a:endParaRPr lang="ko-KR" altLang="en-US" sz="40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aphicFrame>
        <p:nvGraphicFramePr>
          <p:cNvPr id="4" name="Bảng 3">
            <a:extLst>
              <a:ext uri="{FF2B5EF4-FFF2-40B4-BE49-F238E27FC236}">
                <a16:creationId xmlns:a16="http://schemas.microsoft.com/office/drawing/2014/main" id="{95972317-1CCF-4E97-A3F9-93E168F373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461152"/>
              </p:ext>
            </p:extLst>
          </p:nvPr>
        </p:nvGraphicFramePr>
        <p:xfrm>
          <a:off x="6641440" y="2963792"/>
          <a:ext cx="5100794" cy="1573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5584">
                  <a:extLst>
                    <a:ext uri="{9D8B030D-6E8A-4147-A177-3AD203B41FA5}">
                      <a16:colId xmlns:a16="http://schemas.microsoft.com/office/drawing/2014/main" val="599059595"/>
                    </a:ext>
                  </a:extLst>
                </a:gridCol>
                <a:gridCol w="2375210">
                  <a:extLst>
                    <a:ext uri="{9D8B030D-6E8A-4147-A177-3AD203B41FA5}">
                      <a16:colId xmlns:a16="http://schemas.microsoft.com/office/drawing/2014/main" val="3173498133"/>
                    </a:ext>
                  </a:extLst>
                </a:gridCol>
              </a:tblGrid>
              <a:tr h="52451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344363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Châu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Customer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193628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Nhật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Technical assistance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531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C7EA2B24-02D3-4B9D-BF49-4C446EC56D13}"/>
              </a:ext>
            </a:extLst>
          </p:cNvPr>
          <p:cNvSpPr/>
          <p:nvPr/>
        </p:nvSpPr>
        <p:spPr>
          <a:xfrm>
            <a:off x="927766" y="2233901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ADB4ADBE-87A6-4C5B-96F2-B808D6A9A50F}"/>
              </a:ext>
            </a:extLst>
          </p:cNvPr>
          <p:cNvSpPr/>
          <p:nvPr/>
        </p:nvSpPr>
        <p:spPr>
          <a:xfrm>
            <a:off x="3544820" y="564161"/>
            <a:ext cx="510235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Team member</a:t>
            </a:r>
          </a:p>
        </p:txBody>
      </p:sp>
      <p:pic>
        <p:nvPicPr>
          <p:cNvPr id="1028" name="Picture 4" descr="Trong hình ảnh có thể có: 1 người, kính mắt">
            <a:extLst>
              <a:ext uri="{FF2B5EF4-FFF2-40B4-BE49-F238E27FC236}">
                <a16:creationId xmlns:a16="http://schemas.microsoft.com/office/drawing/2014/main" id="{28D18B7B-323D-4BE7-8BB3-BE0E44F729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0" t="6606" r="14730" b="22935"/>
          <a:stretch/>
        </p:blipFill>
        <p:spPr bwMode="auto">
          <a:xfrm>
            <a:off x="927766" y="2233898"/>
            <a:ext cx="1847464" cy="164905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Hình chữ nhật 20">
            <a:extLst>
              <a:ext uri="{FF2B5EF4-FFF2-40B4-BE49-F238E27FC236}">
                <a16:creationId xmlns:a16="http://schemas.microsoft.com/office/drawing/2014/main" id="{DF8886B1-1AE0-4860-91B0-338E7C7EB47F}"/>
              </a:ext>
            </a:extLst>
          </p:cNvPr>
          <p:cNvSpPr/>
          <p:nvPr/>
        </p:nvSpPr>
        <p:spPr>
          <a:xfrm>
            <a:off x="5276058" y="2233901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3" name="Hình chữ nhật 22">
            <a:extLst>
              <a:ext uri="{FF2B5EF4-FFF2-40B4-BE49-F238E27FC236}">
                <a16:creationId xmlns:a16="http://schemas.microsoft.com/office/drawing/2014/main" id="{29B48336-B34C-4ACE-A53F-ECC34FEC1B80}"/>
              </a:ext>
            </a:extLst>
          </p:cNvPr>
          <p:cNvSpPr/>
          <p:nvPr/>
        </p:nvSpPr>
        <p:spPr>
          <a:xfrm>
            <a:off x="7450204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5" name="Hình chữ nhật 24">
            <a:extLst>
              <a:ext uri="{FF2B5EF4-FFF2-40B4-BE49-F238E27FC236}">
                <a16:creationId xmlns:a16="http://schemas.microsoft.com/office/drawing/2014/main" id="{90345D1E-2307-43BD-AB8D-C61677511EF7}"/>
              </a:ext>
            </a:extLst>
          </p:cNvPr>
          <p:cNvSpPr/>
          <p:nvPr/>
        </p:nvSpPr>
        <p:spPr>
          <a:xfrm>
            <a:off x="9624350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8" name="Hình chữ nhật 27">
            <a:extLst>
              <a:ext uri="{FF2B5EF4-FFF2-40B4-BE49-F238E27FC236}">
                <a16:creationId xmlns:a16="http://schemas.microsoft.com/office/drawing/2014/main" id="{4022639F-65D4-4A27-96F6-7C88BF6E7B95}"/>
              </a:ext>
            </a:extLst>
          </p:cNvPr>
          <p:cNvSpPr/>
          <p:nvPr/>
        </p:nvSpPr>
        <p:spPr>
          <a:xfrm>
            <a:off x="3101912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1030" name="Picture 6" descr="Trong hình ảnh có thể có: Quang Vuong, cây và ngoài trời">
            <a:extLst>
              <a:ext uri="{FF2B5EF4-FFF2-40B4-BE49-F238E27FC236}">
                <a16:creationId xmlns:a16="http://schemas.microsoft.com/office/drawing/2014/main" id="{1DF85548-420A-484E-BDD1-A0BE318E4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912" y="2233894"/>
            <a:ext cx="1847464" cy="164905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scontent.fsgn4-1.fna.fbcdn.net/v/t1.0-1/p960x960/73375684_1823194477824488_3925268541363716096_o.jpg?_nc_cat=105&amp;_nc_oc=AQkKzedAnOjmD9R9zp5mvR-r5wWsMUA_vmj-JDT6097jZuCGq2AXkBkHPg49HeGUlZM&amp;_nc_ht=scontent.fsgn4-1.fna&amp;oh=4612b8d32e48b9e9e0a13d77615bf499&amp;oe=5E5AC9ED">
            <a:extLst>
              <a:ext uri="{FF2B5EF4-FFF2-40B4-BE49-F238E27FC236}">
                <a16:creationId xmlns:a16="http://schemas.microsoft.com/office/drawing/2014/main" id="{D898823E-0A94-4EF4-B12E-D9EDE7A8C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059" y="2240001"/>
            <a:ext cx="1847464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rong hình ảnh có thể có: 2 người, bao gồm Nhan Duong, mọi người đang cười, cây, ảnh tự sướng, kính mắt, ngoài trời, thiên nhiên và cận cảnh">
            <a:extLst>
              <a:ext uri="{FF2B5EF4-FFF2-40B4-BE49-F238E27FC236}">
                <a16:creationId xmlns:a16="http://schemas.microsoft.com/office/drawing/2014/main" id="{6AC84CF6-311D-4893-84CA-DB7681FA12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7" t="50000" r="34074" b="1497"/>
          <a:stretch/>
        </p:blipFill>
        <p:spPr bwMode="auto">
          <a:xfrm>
            <a:off x="7450203" y="2233894"/>
            <a:ext cx="1847464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rong hình ảnh có thể có: Nguyễn Anh Minh, bầu trời và ngoài trời">
            <a:extLst>
              <a:ext uri="{FF2B5EF4-FFF2-40B4-BE49-F238E27FC236}">
                <a16:creationId xmlns:a16="http://schemas.microsoft.com/office/drawing/2014/main" id="{5F60CCDE-0753-42D2-8D18-7FE3FB83A0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58" t="57421" r="27782" b="1411"/>
          <a:stretch/>
        </p:blipFill>
        <p:spPr bwMode="auto">
          <a:xfrm>
            <a:off x="9624347" y="2233895"/>
            <a:ext cx="1847465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Hình chữ nhật 16">
            <a:extLst>
              <a:ext uri="{FF2B5EF4-FFF2-40B4-BE49-F238E27FC236}">
                <a16:creationId xmlns:a16="http://schemas.microsoft.com/office/drawing/2014/main" id="{5E422141-C025-4C27-96E6-880924741D9A}"/>
              </a:ext>
            </a:extLst>
          </p:cNvPr>
          <p:cNvSpPr/>
          <p:nvPr/>
        </p:nvSpPr>
        <p:spPr>
          <a:xfrm>
            <a:off x="896158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Hình chữ nhật 33">
            <a:extLst>
              <a:ext uri="{FF2B5EF4-FFF2-40B4-BE49-F238E27FC236}">
                <a16:creationId xmlns:a16="http://schemas.microsoft.com/office/drawing/2014/main" id="{ABD4222A-746B-4111-9483-16F8C5F3F409}"/>
              </a:ext>
            </a:extLst>
          </p:cNvPr>
          <p:cNvSpPr/>
          <p:nvPr/>
        </p:nvSpPr>
        <p:spPr>
          <a:xfrm>
            <a:off x="3076581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Hình chữ nhật 34">
            <a:extLst>
              <a:ext uri="{FF2B5EF4-FFF2-40B4-BE49-F238E27FC236}">
                <a16:creationId xmlns:a16="http://schemas.microsoft.com/office/drawing/2014/main" id="{017C217C-0E20-4726-9BCC-5E2F5DA2E907}"/>
              </a:ext>
            </a:extLst>
          </p:cNvPr>
          <p:cNvSpPr/>
          <p:nvPr/>
        </p:nvSpPr>
        <p:spPr>
          <a:xfrm>
            <a:off x="5244448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55A2D07C-34BC-4030-AA15-F11E7E802A8D}"/>
              </a:ext>
            </a:extLst>
          </p:cNvPr>
          <p:cNvSpPr/>
          <p:nvPr/>
        </p:nvSpPr>
        <p:spPr>
          <a:xfrm>
            <a:off x="7418595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Hình chữ nhật 36">
            <a:extLst>
              <a:ext uri="{FF2B5EF4-FFF2-40B4-BE49-F238E27FC236}">
                <a16:creationId xmlns:a16="http://schemas.microsoft.com/office/drawing/2014/main" id="{65B6F20B-16A8-4A19-83AB-FEB2888FD056}"/>
              </a:ext>
            </a:extLst>
          </p:cNvPr>
          <p:cNvSpPr/>
          <p:nvPr/>
        </p:nvSpPr>
        <p:spPr>
          <a:xfrm>
            <a:off x="9589493" y="3876843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ình chữ nhật 17">
            <a:extLst>
              <a:ext uri="{FF2B5EF4-FFF2-40B4-BE49-F238E27FC236}">
                <a16:creationId xmlns:a16="http://schemas.microsoft.com/office/drawing/2014/main" id="{ECDD68DD-4168-45CF-A2E9-4C153D46E030}"/>
              </a:ext>
            </a:extLst>
          </p:cNvPr>
          <p:cNvSpPr/>
          <p:nvPr/>
        </p:nvSpPr>
        <p:spPr>
          <a:xfrm>
            <a:off x="9739425" y="3963007"/>
            <a:ext cx="16976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Nguyễn Anh Minh</a:t>
            </a:r>
          </a:p>
        </p:txBody>
      </p:sp>
      <p:sp>
        <p:nvSpPr>
          <p:cNvPr id="39" name="Hình chữ nhật 38">
            <a:extLst>
              <a:ext uri="{FF2B5EF4-FFF2-40B4-BE49-F238E27FC236}">
                <a16:creationId xmlns:a16="http://schemas.microsoft.com/office/drawing/2014/main" id="{071164AE-A913-4110-B98B-0C6E2305B1B4}"/>
              </a:ext>
            </a:extLst>
          </p:cNvPr>
          <p:cNvSpPr/>
          <p:nvPr/>
        </p:nvSpPr>
        <p:spPr>
          <a:xfrm>
            <a:off x="1103272" y="3969704"/>
            <a:ext cx="15418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Huỳnh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Tuấn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Đạt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0" name="Hình chữ nhật 39">
            <a:extLst>
              <a:ext uri="{FF2B5EF4-FFF2-40B4-BE49-F238E27FC236}">
                <a16:creationId xmlns:a16="http://schemas.microsoft.com/office/drawing/2014/main" id="{E65D5A1F-02F5-4DA1-9041-D6F57713E414}"/>
              </a:ext>
            </a:extLst>
          </p:cNvPr>
          <p:cNvSpPr/>
          <p:nvPr/>
        </p:nvSpPr>
        <p:spPr>
          <a:xfrm>
            <a:off x="3001394" y="3957941"/>
            <a:ext cx="20919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Tr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r>
              <a:rPr lang="en-US" sz="1400" b="1" dirty="0">
                <a:solidFill>
                  <a:schemeClr val="bg1"/>
                </a:solidFill>
              </a:rPr>
              <a:t> Quang V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D063DE6A-9F16-4122-AD99-288F4E1D3DD1}"/>
              </a:ext>
            </a:extLst>
          </p:cNvPr>
          <p:cNvSpPr/>
          <p:nvPr/>
        </p:nvSpPr>
        <p:spPr>
          <a:xfrm>
            <a:off x="7563589" y="3957941"/>
            <a:ext cx="16770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Phạm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Quốc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Nhân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2" name="Hình chữ nhật 41">
            <a:extLst>
              <a:ext uri="{FF2B5EF4-FFF2-40B4-BE49-F238E27FC236}">
                <a16:creationId xmlns:a16="http://schemas.microsoft.com/office/drawing/2014/main" id="{FCA93AE5-4B2E-408E-BCD4-CCA9AAA23A93}"/>
              </a:ext>
            </a:extLst>
          </p:cNvPr>
          <p:cNvSpPr/>
          <p:nvPr/>
        </p:nvSpPr>
        <p:spPr>
          <a:xfrm>
            <a:off x="5348694" y="3957941"/>
            <a:ext cx="17954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Trịnh</a:t>
            </a:r>
            <a:r>
              <a:rPr lang="en-US" sz="1400" b="1" dirty="0">
                <a:solidFill>
                  <a:schemeClr val="bg1"/>
                </a:solidFill>
              </a:rPr>
              <a:t> Nh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>
                <a:solidFill>
                  <a:schemeClr val="bg1"/>
                </a:solidFill>
              </a:rPr>
              <a:t> Ph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7" name="Hình chữ nhật 26">
            <a:extLst>
              <a:ext uri="{FF2B5EF4-FFF2-40B4-BE49-F238E27FC236}">
                <a16:creationId xmlns:a16="http://schemas.microsoft.com/office/drawing/2014/main" id="{6F77A85D-F00A-45B0-88B3-6A172911D27A}"/>
              </a:ext>
            </a:extLst>
          </p:cNvPr>
          <p:cNvSpPr/>
          <p:nvPr/>
        </p:nvSpPr>
        <p:spPr>
          <a:xfrm>
            <a:off x="1046090" y="4364236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Leader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Hình chữ nhật 26">
            <a:extLst>
              <a:ext uri="{FF2B5EF4-FFF2-40B4-BE49-F238E27FC236}">
                <a16:creationId xmlns:a16="http://schemas.microsoft.com/office/drawing/2014/main" id="{1F2859CC-58B5-F54F-86F0-80E05F3642DB}"/>
              </a:ext>
            </a:extLst>
          </p:cNvPr>
          <p:cNvSpPr/>
          <p:nvPr/>
        </p:nvSpPr>
        <p:spPr>
          <a:xfrm>
            <a:off x="3251217" y="4383131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6" name="Hình chữ nhật 26">
            <a:extLst>
              <a:ext uri="{FF2B5EF4-FFF2-40B4-BE49-F238E27FC236}">
                <a16:creationId xmlns:a16="http://schemas.microsoft.com/office/drawing/2014/main" id="{0722DBAB-3777-9941-82CC-976F0F1A0031}"/>
              </a:ext>
            </a:extLst>
          </p:cNvPr>
          <p:cNvSpPr/>
          <p:nvPr/>
        </p:nvSpPr>
        <p:spPr>
          <a:xfrm>
            <a:off x="5397341" y="4383130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Hình chữ nhật 26">
            <a:extLst>
              <a:ext uri="{FF2B5EF4-FFF2-40B4-BE49-F238E27FC236}">
                <a16:creationId xmlns:a16="http://schemas.microsoft.com/office/drawing/2014/main" id="{47D9480B-A31E-4F41-9450-EC57C6A8E753}"/>
              </a:ext>
            </a:extLst>
          </p:cNvPr>
          <p:cNvSpPr/>
          <p:nvPr/>
        </p:nvSpPr>
        <p:spPr>
          <a:xfrm>
            <a:off x="7563589" y="4403973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Hình chữ nhật 26">
            <a:extLst>
              <a:ext uri="{FF2B5EF4-FFF2-40B4-BE49-F238E27FC236}">
                <a16:creationId xmlns:a16="http://schemas.microsoft.com/office/drawing/2014/main" id="{376FA551-1D43-934B-AF2E-3DFD3953D39F}"/>
              </a:ext>
            </a:extLst>
          </p:cNvPr>
          <p:cNvSpPr/>
          <p:nvPr/>
        </p:nvSpPr>
        <p:spPr>
          <a:xfrm>
            <a:off x="9739425" y="4400633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91713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007DDC-C692-AB4E-9504-95FE37686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7688A-CB75-B144-8955-94A333A82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Communication Team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14867D-9E8B-3345-99BD-8E4AB224B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1691640"/>
            <a:ext cx="4312920" cy="43129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42A6A0-346F-4A45-AD99-210BFF2F84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5560" y="1691640"/>
            <a:ext cx="4312920" cy="431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523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5D6279-8914-E04B-89BB-885DF7C3DE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Rules Team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9001AF-0113-4A4D-AE5D-0C9FB4A600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972724"/>
              </p:ext>
            </p:extLst>
          </p:nvPr>
        </p:nvGraphicFramePr>
        <p:xfrm>
          <a:off x="1269917" y="1292359"/>
          <a:ext cx="9680420" cy="54066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1945">
                  <a:extLst>
                    <a:ext uri="{9D8B030D-6E8A-4147-A177-3AD203B41FA5}">
                      <a16:colId xmlns:a16="http://schemas.microsoft.com/office/drawing/2014/main" val="3401487994"/>
                    </a:ext>
                  </a:extLst>
                </a:gridCol>
                <a:gridCol w="3885339">
                  <a:extLst>
                    <a:ext uri="{9D8B030D-6E8A-4147-A177-3AD203B41FA5}">
                      <a16:colId xmlns:a16="http://schemas.microsoft.com/office/drawing/2014/main" val="3092121107"/>
                    </a:ext>
                  </a:extLst>
                </a:gridCol>
                <a:gridCol w="4873136">
                  <a:extLst>
                    <a:ext uri="{9D8B030D-6E8A-4147-A177-3AD203B41FA5}">
                      <a16:colId xmlns:a16="http://schemas.microsoft.com/office/drawing/2014/main" val="839572344"/>
                    </a:ext>
                  </a:extLst>
                </a:gridCol>
              </a:tblGrid>
              <a:tr h="308489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STT</a:t>
                      </a:r>
                    </a:p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Name Of Rule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Punish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2804588532"/>
                  </a:ext>
                </a:extLst>
              </a:tr>
              <a:tr h="8910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Be late for group meetings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- Less than 15 minutes late from the start of the reminder.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- Delay from 15p, 30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 / 1 time. Add 30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 after every 30 minutes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1204637618"/>
                  </a:ext>
                </a:extLst>
              </a:tr>
              <a:tr h="53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Absent from group meetings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/ 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3913553000"/>
                  </a:ext>
                </a:extLst>
              </a:tr>
              <a:tr h="6408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Going late at mentor meetings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/1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1431267903"/>
                  </a:ext>
                </a:extLst>
              </a:tr>
              <a:tr h="5971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Absent from mentor meetings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6</a:t>
                      </a:r>
                      <a:r>
                        <a:rPr lang="vi-VN" sz="1400" dirty="0">
                          <a:effectLst/>
                        </a:rPr>
                        <a:t>0,000vnd</a:t>
                      </a:r>
                      <a:r>
                        <a:rPr lang="en-US" sz="1400" dirty="0">
                          <a:effectLst/>
                        </a:rPr>
                        <a:t>/ 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2152090909"/>
                  </a:ext>
                </a:extLst>
              </a:tr>
              <a:tr h="81559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Create division among group members (speak ill, argue)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100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/1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773921998"/>
                  </a:ext>
                </a:extLst>
              </a:tr>
              <a:tr h="49518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6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Submit deadlines late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50</a:t>
                      </a:r>
                      <a:r>
                        <a:rPr lang="vi-VN" sz="1400" dirty="0">
                          <a:effectLst/>
                        </a:rPr>
                        <a:t>,000vnd</a:t>
                      </a:r>
                      <a:r>
                        <a:rPr lang="en-US" sz="1400" dirty="0">
                          <a:effectLst/>
                        </a:rPr>
                        <a:t>/ 1 times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2719297028"/>
                  </a:ext>
                </a:extLst>
              </a:tr>
              <a:tr h="6408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7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Reject the assigned task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1st reminder. Continue to refuse 50k fine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841" marR="67841" marT="0" marB="0"/>
                </a:tc>
                <a:extLst>
                  <a:ext uri="{0D108BD9-81ED-4DB2-BD59-A6C34878D82A}">
                    <a16:rowId xmlns:a16="http://schemas.microsoft.com/office/drawing/2014/main" val="2687790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9637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2257424" y="1252798"/>
            <a:ext cx="767715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Software Process Model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61011C-2416-D244-801F-028D0E731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709" y="1837573"/>
            <a:ext cx="8214579" cy="435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67114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Implement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50A7E9-73CE-6246-A0A4-714B3994180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686" y="1991841"/>
            <a:ext cx="7038627" cy="401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42739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Communication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11C3D0FF-ECDC-481B-8583-14DFF8280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210768"/>
              </p:ext>
            </p:extLst>
          </p:nvPr>
        </p:nvGraphicFramePr>
        <p:xfrm>
          <a:off x="714373" y="2510389"/>
          <a:ext cx="10610852" cy="17388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6281">
                  <a:extLst>
                    <a:ext uri="{9D8B030D-6E8A-4147-A177-3AD203B41FA5}">
                      <a16:colId xmlns:a16="http://schemas.microsoft.com/office/drawing/2014/main" val="1438847681"/>
                    </a:ext>
                  </a:extLst>
                </a:gridCol>
                <a:gridCol w="1740004">
                  <a:extLst>
                    <a:ext uri="{9D8B030D-6E8A-4147-A177-3AD203B41FA5}">
                      <a16:colId xmlns:a16="http://schemas.microsoft.com/office/drawing/2014/main" val="3870401215"/>
                    </a:ext>
                  </a:extLst>
                </a:gridCol>
                <a:gridCol w="1160003">
                  <a:extLst>
                    <a:ext uri="{9D8B030D-6E8A-4147-A177-3AD203B41FA5}">
                      <a16:colId xmlns:a16="http://schemas.microsoft.com/office/drawing/2014/main" val="3891540354"/>
                    </a:ext>
                  </a:extLst>
                </a:gridCol>
                <a:gridCol w="1540531">
                  <a:extLst>
                    <a:ext uri="{9D8B030D-6E8A-4147-A177-3AD203B41FA5}">
                      <a16:colId xmlns:a16="http://schemas.microsoft.com/office/drawing/2014/main" val="633639306"/>
                    </a:ext>
                  </a:extLst>
                </a:gridCol>
                <a:gridCol w="1768647">
                  <a:extLst>
                    <a:ext uri="{9D8B030D-6E8A-4147-A177-3AD203B41FA5}">
                      <a16:colId xmlns:a16="http://schemas.microsoft.com/office/drawing/2014/main" val="1603711102"/>
                    </a:ext>
                  </a:extLst>
                </a:gridCol>
                <a:gridCol w="1031114">
                  <a:extLst>
                    <a:ext uri="{9D8B030D-6E8A-4147-A177-3AD203B41FA5}">
                      <a16:colId xmlns:a16="http://schemas.microsoft.com/office/drawing/2014/main" val="1239775156"/>
                    </a:ext>
                  </a:extLst>
                </a:gridCol>
                <a:gridCol w="1149872">
                  <a:extLst>
                    <a:ext uri="{9D8B030D-6E8A-4147-A177-3AD203B41FA5}">
                      <a16:colId xmlns:a16="http://schemas.microsoft.com/office/drawing/2014/main" val="125846728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3220371"/>
                    </a:ext>
                  </a:extLst>
                </a:gridCol>
              </a:tblGrid>
              <a:tr h="4667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Monday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Tuesday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Wednesday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Thursday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Friday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Saturday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Sunday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0358626"/>
                  </a:ext>
                </a:extLst>
              </a:tr>
              <a:tr h="5661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Morning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9:00 AM Team meeting 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9:00 AM Team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6356914"/>
                  </a:ext>
                </a:extLst>
              </a:tr>
              <a:tr h="7059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Afternoon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3:30 PM Mentor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1:00 PM Mentor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9398870"/>
                  </a:ext>
                </a:extLst>
              </a:tr>
            </a:tbl>
          </a:graphicData>
        </a:graphic>
      </p:graphicFrame>
      <p:sp>
        <p:nvSpPr>
          <p:cNvPr id="6" name="TextBox 11">
            <a:extLst>
              <a:ext uri="{FF2B5EF4-FFF2-40B4-BE49-F238E27FC236}">
                <a16:creationId xmlns:a16="http://schemas.microsoft.com/office/drawing/2014/main" id="{2399ADB8-BF65-446F-9869-5A6F9C6580FB}"/>
              </a:ext>
            </a:extLst>
          </p:cNvPr>
          <p:cNvSpPr txBox="1"/>
          <p:nvPr/>
        </p:nvSpPr>
        <p:spPr>
          <a:xfrm>
            <a:off x="626821" y="1991841"/>
            <a:ext cx="3364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Meetings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9942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Cover and End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3267</TotalTime>
  <Words>1148</Words>
  <Application>Microsoft Office PowerPoint</Application>
  <PresentationFormat>Màn hình rộng</PresentationFormat>
  <Paragraphs>433</Paragraphs>
  <Slides>28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3</vt:i4>
      </vt:variant>
      <vt:variant>
        <vt:lpstr>Tiêu đề Bản chiếu</vt:lpstr>
      </vt:variant>
      <vt:variant>
        <vt:i4>28</vt:i4>
      </vt:variant>
    </vt:vector>
  </HeadingPairs>
  <TitlesOfParts>
    <vt:vector size="35" baseType="lpstr">
      <vt:lpstr>Arial</vt:lpstr>
      <vt:lpstr>Calibri</vt:lpstr>
      <vt:lpstr>Courier New</vt:lpstr>
      <vt:lpstr>Verdana</vt:lpstr>
      <vt:lpstr>Cover and End Slide Master</vt:lpstr>
      <vt:lpstr>Contents Slide Master</vt:lpstr>
      <vt:lpstr>Section Break Slide Master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t160219</cp:lastModifiedBy>
  <cp:revision>163</cp:revision>
  <dcterms:created xsi:type="dcterms:W3CDTF">2019-01-14T06:35:35Z</dcterms:created>
  <dcterms:modified xsi:type="dcterms:W3CDTF">2019-11-15T17:27:18Z</dcterms:modified>
</cp:coreProperties>
</file>

<file path=docProps/thumbnail.jpeg>
</file>